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F9869-E6C0-4E5B-B419-D6ED93C8A00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00F55-D446-42A7-B4E8-59B3280F2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64ED-C543-4F46-91D4-DF1C9EF4A672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30BB-6B00-4E71-92D0-1F32DE6C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64ED-C543-4F46-91D4-DF1C9EF4A672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30BB-6B00-4E71-92D0-1F32DE6C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64ED-C543-4F46-91D4-DF1C9EF4A672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30BB-6B00-4E71-92D0-1F32DE6C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64ED-C543-4F46-91D4-DF1C9EF4A672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30BB-6B00-4E71-92D0-1F32DE6C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64ED-C543-4F46-91D4-DF1C9EF4A672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30BB-6B00-4E71-92D0-1F32DE6C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64ED-C543-4F46-91D4-DF1C9EF4A672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30BB-6B00-4E71-92D0-1F32DE6C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64ED-C543-4F46-91D4-DF1C9EF4A672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30BB-6B00-4E71-92D0-1F32DE6C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64ED-C543-4F46-91D4-DF1C9EF4A672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30BB-6B00-4E71-92D0-1F32DE6C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64ED-C543-4F46-91D4-DF1C9EF4A672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30BB-6B00-4E71-92D0-1F32DE6C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64ED-C543-4F46-91D4-DF1C9EF4A672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30BB-6B00-4E71-92D0-1F32DE6C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64ED-C543-4F46-91D4-DF1C9EF4A672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30BB-6B00-4E71-92D0-1F32DE6C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864ED-C543-4F46-91D4-DF1C9EF4A672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D30BB-6B00-4E71-92D0-1F32DE6C8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3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21.gif"/><Relationship Id="rId7" Type="http://schemas.openxmlformats.org/officeDocument/2006/relationships/image" Target="../media/image29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IV: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 TIẾT MÁY VÀ LẮP GHÉP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" y="533400"/>
            <a:ext cx="878998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24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KHÁI NIỆM CHI TIẾT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 VÀ LẮP GHÉP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90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I.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Khái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niệm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chi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3414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Chi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?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4" descr="images[4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2514600"/>
            <a:ext cx="2083000" cy="320040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6" descr="large_15744015417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286000"/>
            <a:ext cx="5943600" cy="302463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743200" y="5334000"/>
            <a:ext cx="5943600" cy="381000"/>
          </a:xfrm>
          <a:prstGeom prst="rect">
            <a:avLst/>
          </a:prstGeom>
          <a:ln w="3175"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Cấu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cụm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trục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trước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xe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đạp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6019800"/>
            <a:ext cx="7772400" cy="6096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Cụm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trục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trước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xe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đạp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cấu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mấy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phần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tử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?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phần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tử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 ?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7544594" y="2819400"/>
            <a:ext cx="1676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01000" y="1611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endCxn id="14" idx="2"/>
          </p:cNvCxnSpPr>
          <p:nvPr/>
        </p:nvCxnSpPr>
        <p:spPr>
          <a:xfrm rot="16200000" flipV="1">
            <a:off x="7281456" y="2330043"/>
            <a:ext cx="485796" cy="373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145946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endCxn id="25" idx="2"/>
          </p:cNvCxnSpPr>
          <p:nvPr/>
        </p:nvCxnSpPr>
        <p:spPr>
          <a:xfrm rot="5400000" flipH="1" flipV="1">
            <a:off x="6081306" y="2184236"/>
            <a:ext cx="485799" cy="7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43600" y="12954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đệm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endCxn id="28" idx="2"/>
          </p:cNvCxnSpPr>
          <p:nvPr/>
        </p:nvCxnSpPr>
        <p:spPr>
          <a:xfrm rot="5400000" flipH="1" flipV="1">
            <a:off x="4823999" y="2222343"/>
            <a:ext cx="485812" cy="769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72000" y="1371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hãm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>
            <a:endCxn id="33" idx="2"/>
          </p:cNvCxnSpPr>
          <p:nvPr/>
        </p:nvCxnSpPr>
        <p:spPr>
          <a:xfrm rot="5400000" flipH="1" flipV="1">
            <a:off x="3771099" y="2236243"/>
            <a:ext cx="762812" cy="769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57600" y="1524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 animBg="1"/>
      <p:bldP spid="9" grpId="0"/>
      <p:bldP spid="12" grpId="0"/>
      <p:bldP spid="14" grpId="0"/>
      <p:bldP spid="25" grpId="0"/>
      <p:bldP spid="28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6200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Chương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IV: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CHI TIẾT MÁY VÀ LẮP GHÉP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533400"/>
            <a:ext cx="863758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24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KHÁI NIỆM CHI TIẾT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 VÀ LẮP GHÉP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1295400"/>
            <a:ext cx="8534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II.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hi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lắp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ghép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nhau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như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thế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?</a:t>
            </a:r>
            <a:endParaRPr kumimoji="0" lang="en-US" sz="2800" b="1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8288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743200"/>
            <a:ext cx="8789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1" descr="Vong dai chi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6576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1153cb9ae00e942cb21688f22c6824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28600"/>
            <a:ext cx="3810000" cy="2895600"/>
          </a:xfrm>
          <a:prstGeom prst="rect">
            <a:avLst/>
          </a:prstGeom>
        </p:spPr>
      </p:pic>
      <p:pic>
        <p:nvPicPr>
          <p:cNvPr id="4" name="Picture 3" descr="Sua-khoa-cu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81400"/>
            <a:ext cx="4267200" cy="2971800"/>
          </a:xfrm>
          <a:prstGeom prst="rect">
            <a:avLst/>
          </a:prstGeom>
        </p:spPr>
      </p:pic>
      <p:pic>
        <p:nvPicPr>
          <p:cNvPr id="5" name="Picture 4" descr="50033a4444ac69912e75f73cbad11ea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04800"/>
            <a:ext cx="40386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3048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a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3124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b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6400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c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63347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d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3576935"/>
            <a:ext cx="297180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rot="5400000">
            <a:off x="3867150" y="2381250"/>
            <a:ext cx="609600" cy="39243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</p:cNvCxnSpPr>
          <p:nvPr/>
        </p:nvCxnSpPr>
        <p:spPr>
          <a:xfrm rot="5400000">
            <a:off x="5200650" y="4476750"/>
            <a:ext cx="1371600" cy="4953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19400" y="3119735"/>
            <a:ext cx="381000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>
          <a:xfrm rot="16200000" flipV="1">
            <a:off x="3316933" y="1712268"/>
            <a:ext cx="986135" cy="1828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0" idx="0"/>
          </p:cNvCxnSpPr>
          <p:nvPr/>
        </p:nvCxnSpPr>
        <p:spPr>
          <a:xfrm rot="5400000" flipH="1" flipV="1">
            <a:off x="5641033" y="1140768"/>
            <a:ext cx="1062335" cy="2895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flora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flora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720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6200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Chương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IV: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CHI TIẾT MÁY VÀ LẮP GHÉP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533400"/>
            <a:ext cx="856138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24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KHÁI NIỆM CHI TIẾT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 VÀ LẮP GHÉP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4787" y="1066800"/>
            <a:ext cx="8786813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II.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hi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lắp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ghép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nhau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như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thế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?</a:t>
            </a:r>
            <a:endParaRPr kumimoji="0" lang="en-US" sz="2800" b="1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600200"/>
            <a:ext cx="9143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386" y="2957661"/>
            <a:ext cx="482441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2073" y="3429000"/>
            <a:ext cx="3008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Then,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5387" y="3876020"/>
            <a:ext cx="4443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KhopTruotMov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6096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KhopDongMov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BanLe_Mov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886200"/>
            <a:ext cx="281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OBi_Ghep_Mov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3581400"/>
            <a:ext cx="327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thanh rang 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304800"/>
            <a:ext cx="32829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5105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flora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flora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KhopDongMov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762000"/>
            <a:ext cx="37528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KhopTruotMov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0" y="1071563"/>
            <a:ext cx="27622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THUY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1148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THUY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4394200"/>
            <a:ext cx="259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0" descr="T86_H25-1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4267200"/>
            <a:ext cx="2819400" cy="2374900"/>
          </a:xfrm>
          <a:prstGeom prst="rect">
            <a:avLst/>
          </a:prstGeom>
          <a:noFill/>
          <a:ln w="15875">
            <a:solidFill>
              <a:srgbClr val="00FF00"/>
            </a:solidFill>
            <a:prstDash val="lgDashDotDot"/>
            <a:miter lim="800000"/>
            <a:headEnd/>
            <a:tailEnd/>
          </a:ln>
        </p:spPr>
      </p:pic>
      <p:sp>
        <p:nvSpPr>
          <p:cNvPr id="22535" name="Rectangle 11"/>
          <p:cNvSpPr>
            <a:spLocks noChangeArrowheads="1"/>
          </p:cNvSpPr>
          <p:nvPr/>
        </p:nvSpPr>
        <p:spPr bwMode="auto">
          <a:xfrm>
            <a:off x="1676400" y="3657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2536" name="Rectangle 12"/>
          <p:cNvSpPr>
            <a:spLocks noChangeArrowheads="1"/>
          </p:cNvSpPr>
          <p:nvPr/>
        </p:nvSpPr>
        <p:spPr bwMode="auto">
          <a:xfrm>
            <a:off x="1524000" y="64770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7" name="Rectangle 13"/>
          <p:cNvSpPr>
            <a:spLocks noChangeArrowheads="1"/>
          </p:cNvSpPr>
          <p:nvPr/>
        </p:nvSpPr>
        <p:spPr bwMode="auto">
          <a:xfrm>
            <a:off x="7162800" y="31242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2538" name="Rectangle 14"/>
          <p:cNvSpPr>
            <a:spLocks noChangeArrowheads="1"/>
          </p:cNvSpPr>
          <p:nvPr/>
        </p:nvSpPr>
        <p:spPr bwMode="auto">
          <a:xfrm>
            <a:off x="4095750" y="3190875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9" name="Rectangle 15"/>
          <p:cNvSpPr>
            <a:spLocks noChangeArrowheads="1"/>
          </p:cNvSpPr>
          <p:nvPr/>
        </p:nvSpPr>
        <p:spPr bwMode="auto">
          <a:xfrm>
            <a:off x="6934200" y="62484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22540" name="Rectangle 16"/>
          <p:cNvSpPr>
            <a:spLocks noChangeArrowheads="1"/>
          </p:cNvSpPr>
          <p:nvPr/>
        </p:nvSpPr>
        <p:spPr bwMode="auto">
          <a:xfrm>
            <a:off x="5715000" y="62484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2254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458200" cy="715963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600" b="1" dirty="0" smtClean="0">
                <a:solidFill>
                  <a:srgbClr val="CC0000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pic>
        <p:nvPicPr>
          <p:cNvPr id="22542" name="Picture 3" descr="GheXep_Move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914400"/>
            <a:ext cx="3276600" cy="2786063"/>
          </a:xfrm>
          <a:noFill/>
          <a:ln>
            <a:miter lim="800000"/>
            <a:headEnd/>
            <a:tailEnd/>
          </a:ln>
        </p:spPr>
      </p:pic>
      <p:pic>
        <p:nvPicPr>
          <p:cNvPr id="22543" name="Picture 5" descr="floral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55013" y="6153150"/>
            <a:ext cx="78898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429000" y="3657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4200" y="6248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6200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Chương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IV: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CHI TIẾT MÁY VÀ LẮP GHÉP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381000"/>
            <a:ext cx="863758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24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KHÁI NIỆM CHI TIẾT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 VÀ LẮP GHÉP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3170238"/>
            <a:ext cx="7391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II.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hi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lắp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ghép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nhau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như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thế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?</a:t>
            </a:r>
            <a:endParaRPr kumimoji="0" lang="en-US" sz="2000" b="1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629561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546193"/>
            <a:ext cx="36576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4888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Then,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52694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7620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I.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Khái</a:t>
            </a:r>
            <a:r>
              <a:rPr kumimoji="0" lang="en-US" sz="2000" b="1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niệm</a:t>
            </a:r>
            <a:r>
              <a:rPr kumimoji="0" lang="en-US" sz="2000" b="1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kumimoji="0" lang="en-US" sz="2000" b="1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chi </a:t>
            </a:r>
            <a:r>
              <a:rPr kumimoji="0" lang="en-US" sz="2000" b="1" i="0" u="sng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000" b="1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kumimoji="0" lang="en-US" sz="2000" b="1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200" y="10668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Chi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?</a:t>
            </a:r>
            <a:endParaRPr kumimoji="0" lang="en-US" sz="2000" b="1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1600200"/>
            <a:ext cx="8763000" cy="6096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Chi </a:t>
            </a:r>
            <a:r>
              <a:rPr kumimoji="0" lang="en-US" sz="2000" b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000" b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kumimoji="0" lang="en-US" sz="2000" b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kumimoji="0" lang="en-US" sz="2000" b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phần</a:t>
            </a:r>
            <a:r>
              <a:rPr kumimoji="0" lang="en-US" sz="2000" b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tử</a:t>
            </a:r>
            <a:r>
              <a:rPr kumimoji="0" lang="en-US" sz="2000" b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2000" b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cấu</a:t>
            </a:r>
            <a:r>
              <a:rPr kumimoji="0" lang="en-US" sz="2000" b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kumimoji="0" lang="en-US" sz="2000" b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hoàn</a:t>
            </a:r>
            <a:r>
              <a:rPr kumimoji="0" lang="en-US" sz="2000" b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chỉnh</a:t>
            </a:r>
            <a:r>
              <a:rPr kumimoji="0" lang="en-US" sz="2000" b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2000" b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kumimoji="0" lang="en-US" sz="2000" b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hiện</a:t>
            </a:r>
            <a:r>
              <a:rPr kumimoji="0" lang="en-US" sz="2000" b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kumimoji="0" lang="en-US" sz="2000" b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nhiệm</a:t>
            </a:r>
            <a:r>
              <a:rPr kumimoji="0" lang="en-US" sz="2000" b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vụ</a:t>
            </a:r>
            <a:r>
              <a:rPr kumimoji="0" lang="en-US" sz="2000" b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nhất</a:t>
            </a:r>
            <a:r>
              <a:rPr kumimoji="0" lang="en-US" sz="2000" b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định</a:t>
            </a:r>
            <a:r>
              <a:rPr kumimoji="0" lang="en-US" sz="2000" b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2000" b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kumimoji="0" lang="en-US" sz="2000" b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2000" b="1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2105561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5562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55626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ổ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4"/>
          <p:cNvSpPr>
            <a:spLocks noChangeArrowheads="1"/>
          </p:cNvSpPr>
          <p:nvPr/>
        </p:nvSpPr>
        <p:spPr bwMode="auto">
          <a:xfrm>
            <a:off x="1295400" y="381000"/>
            <a:ext cx="6781800" cy="1371600"/>
          </a:xfrm>
          <a:prstGeom prst="horizontalScroll">
            <a:avLst>
              <a:gd name="adj" fmla="val 12500"/>
            </a:avLst>
          </a:prstGeom>
          <a:solidFill>
            <a:srgbClr val="EBF961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18294" y="2057400"/>
            <a:ext cx="8444706" cy="2462213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2.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II. Chi 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25 +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26: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5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Z169"/>
          <p:cNvPicPr>
            <a:picLocks noChangeAspect="1" noChangeArrowheads="1"/>
          </p:cNvPicPr>
          <p:nvPr/>
        </p:nvPicPr>
        <p:blipFill>
          <a:blip r:embed="rId2"/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905000" y="1797050"/>
            <a:ext cx="609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TIẾT HỌC KẾT THÚC</a:t>
            </a:r>
          </a:p>
        </p:txBody>
      </p:sp>
      <p:sp>
        <p:nvSpPr>
          <p:cNvPr id="24580" name="WordArt 5"/>
          <p:cNvSpPr>
            <a:spLocks noChangeArrowheads="1" noChangeShapeType="1" noTextEdit="1"/>
          </p:cNvSpPr>
          <p:nvPr/>
        </p:nvSpPr>
        <p:spPr bwMode="auto">
          <a:xfrm>
            <a:off x="990600" y="2633663"/>
            <a:ext cx="6486525" cy="1252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TẠM BIỆT CÁC EM !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4581" name="Picture 7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685800"/>
            <a:ext cx="137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IV: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 TIẾT MÁY VÀ LẮP GHÉP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533400"/>
            <a:ext cx="8763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24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KHÁI NIỆM CHI TIẾT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 VÀ LẮP GHÉP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90600"/>
            <a:ext cx="38862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I.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Khái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niệm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chi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3414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Chi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?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6" descr="large_15744015417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743200"/>
            <a:ext cx="4724400" cy="302463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" y="5791200"/>
            <a:ext cx="4724400" cy="381000"/>
          </a:xfrm>
          <a:prstGeom prst="rect">
            <a:avLst/>
          </a:prstGeom>
          <a:ln w="3175"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Cấu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cụm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trục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trước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xe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đạp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3364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2678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2209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đệm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47800" y="23254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hãm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4400" y="2754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00" y="211449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0" y="26449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0" y="3330714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0" y="4013537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Lót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0" y="5007114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hãm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hãm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5692914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5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6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IV: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 TIẾT MÁY VÀ LẮP GHÉP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" y="533400"/>
            <a:ext cx="88392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24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KHÁI NIỆM CHI TIẾT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 VÀ LẮP GHÉP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90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I.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Khái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niệm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chi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3414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Chi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?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6" descr="large_15744015417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07867"/>
            <a:ext cx="8763000" cy="302133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76400" y="5105400"/>
            <a:ext cx="5943600" cy="381000"/>
          </a:xfrm>
          <a:prstGeom prst="rect">
            <a:avLst/>
          </a:prstGeom>
          <a:ln w="3175"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Cấu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cụm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trục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trước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xe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đạp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5562600"/>
            <a:ext cx="7772400" cy="6096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phần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tử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đặc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điểm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chung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53400" y="3364468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2800" y="35814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3429000"/>
            <a:ext cx="76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đệm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3429000"/>
            <a:ext cx="1066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hãm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3669268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81000" y="6019800"/>
            <a:ext cx="8534400" cy="6858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cấu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hoàn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chỉnh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chức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năng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nhất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định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20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" name="Picture 5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IV: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 TIẾT MÁY VÀ LẮP GHÉP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533400"/>
            <a:ext cx="863758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24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KHÁI NIỆM CHI TIẾT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 VÀ LẮP GHÉP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90600"/>
            <a:ext cx="4038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I.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Khái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niệm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chi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3414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Chi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?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228600" y="1981200"/>
            <a:ext cx="8763000" cy="6223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Chi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phần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tử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cấu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hoàn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chỉnh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hiện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nhiệm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vụ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nhất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định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2400" b="1" i="1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5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IV: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 TIẾT MÁY VÀ LẮP GHÉP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533400"/>
            <a:ext cx="871378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24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KHÁI NIỆM CHI TIẾT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 VÀ LẮP GHÉP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90600"/>
            <a:ext cx="4495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I.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Khái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niệm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chi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3414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Chi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?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6" descr="soan-cong-nghe-8-bai-24-ngan-nhat-khai-niem-ve-chi-tiet-may-va-lap-ghep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1200"/>
            <a:ext cx="88392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562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33600" y="49530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150114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IV: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 TIẾT MÁY VÀ LẮP GHÉP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533400"/>
            <a:ext cx="8763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24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KHÁI NIỆM CHI TIẾT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 VÀ LẮP GHÉP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90600"/>
            <a:ext cx="4038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I.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Khái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niệm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chi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3414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Chi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?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228600" y="1981200"/>
            <a:ext cx="8763000" cy="6096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Dấu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hiệu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để</a:t>
            </a:r>
            <a:r>
              <a:rPr lang="en-US" sz="24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lang="en-US" sz="24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lang="en-US" sz="24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chi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phần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tử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cấu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hoàn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chỉnh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1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không</a:t>
            </a:r>
            <a:r>
              <a:rPr lang="en-US" sz="24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thể</a:t>
            </a:r>
            <a:r>
              <a:rPr lang="en-US" sz="24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tháo</a:t>
            </a:r>
            <a:r>
              <a:rPr lang="en-US" sz="24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rời</a:t>
            </a:r>
            <a:r>
              <a:rPr lang="en-US" sz="24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ra</a:t>
            </a:r>
            <a:r>
              <a:rPr lang="en-US" sz="24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lang="en-US" sz="24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nữa</a:t>
            </a:r>
            <a:r>
              <a:rPr kumimoji="0" lang="en-US" sz="2400" b="1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2400" b="1" i="1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5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IV: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 TIẾT MÁY VÀ LẮP GHÉP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533400"/>
            <a:ext cx="856138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24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KHÁI NIỆM CHI TIẾT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 VÀ LẮP GHÉP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90600"/>
            <a:ext cx="4191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I.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Khái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niệm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chi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3414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Chi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?</a:t>
            </a: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6200" y="1828800"/>
            <a:ext cx="3505200" cy="4572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</a:t>
            </a:r>
            <a:r>
              <a:rPr kumimoji="0" lang="en-US" sz="2400" b="1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Phân</a:t>
            </a:r>
            <a:r>
              <a:rPr kumimoji="0" lang="en-US" sz="2400" b="1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loại</a:t>
            </a:r>
            <a:r>
              <a:rPr kumimoji="0" lang="en-US" sz="2400" b="1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chi </a:t>
            </a:r>
            <a:r>
              <a:rPr kumimoji="0" lang="en-US" sz="2400" b="1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400" b="1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kumimoji="0" lang="en-US" sz="2400" b="1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en-US" sz="2400" b="1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696891" y="4229497"/>
            <a:ext cx="3732212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shot 2021-11-12 1437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178" y="1752600"/>
            <a:ext cx="876422" cy="1400371"/>
          </a:xfrm>
          <a:prstGeom prst="rect">
            <a:avLst/>
          </a:prstGeom>
        </p:spPr>
      </p:pic>
      <p:pic>
        <p:nvPicPr>
          <p:cNvPr id="11" name="Picture 10" descr="Screenshot 2021-11-12 1438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241" y="2133600"/>
            <a:ext cx="600159" cy="771633"/>
          </a:xfrm>
          <a:prstGeom prst="rect">
            <a:avLst/>
          </a:prstGeom>
        </p:spPr>
      </p:pic>
      <p:pic>
        <p:nvPicPr>
          <p:cNvPr id="12" name="Picture 11" descr="Screenshot 2021-11-12 14404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924220"/>
            <a:ext cx="1305107" cy="571580"/>
          </a:xfrm>
          <a:prstGeom prst="rect">
            <a:avLst/>
          </a:prstGeom>
        </p:spPr>
      </p:pic>
      <p:pic>
        <p:nvPicPr>
          <p:cNvPr id="13" name="Picture 12" descr="Screenshot 2021-11-12 1442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3876589"/>
            <a:ext cx="666843" cy="6192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48400" y="3200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xo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0" y="3212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răng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45074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2400" y="4507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Screenshot 2021-11-12 14513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2286000"/>
            <a:ext cx="2190885" cy="152407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10000" y="3810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MAYMAY"/>
          <p:cNvPicPr>
            <a:picLocks noChangeAspect="1" noChangeArrowheads="1" noCrop="1"/>
          </p:cNvPicPr>
          <p:nvPr/>
        </p:nvPicPr>
        <p:blipFill>
          <a:blip r:embed="rId7">
            <a:lum bright="-14000" contrast="20000"/>
          </a:blip>
          <a:srcRect/>
          <a:stretch>
            <a:fillRect/>
          </a:stretch>
        </p:blipFill>
        <p:spPr bwMode="auto">
          <a:xfrm>
            <a:off x="304800" y="3810000"/>
            <a:ext cx="3075296" cy="185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Arrow Connector 21"/>
          <p:cNvCxnSpPr/>
          <p:nvPr/>
        </p:nvCxnSpPr>
        <p:spPr>
          <a:xfrm>
            <a:off x="1143000" y="5334000"/>
            <a:ext cx="2667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10000" y="5105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khâu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0" y="62484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" y="56388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5000" y="56388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5" descr="floral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floral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/>
      <p:bldP spid="28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IV: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 TIẾT MÁY VÀ LẮP GHÉP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441" y="434345"/>
            <a:ext cx="8637588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24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KHÁI NIỆM CHI TIẾT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 VÀ LẮP GHÉP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90600"/>
            <a:ext cx="3657600" cy="1189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II.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hi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lắp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ghép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nhau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như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thế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?</a:t>
            </a:r>
            <a:endParaRPr kumimoji="0" lang="en-US" sz="2800" b="1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35" descr="h24"/>
          <p:cNvPicPr>
            <a:picLocks noChangeAspect="1" noChangeArrowheads="1"/>
          </p:cNvPicPr>
          <p:nvPr/>
        </p:nvPicPr>
        <p:blipFill>
          <a:blip r:embed="rId2"/>
          <a:srcRect l="65373" t="8739" r="9209" b="14793"/>
          <a:stretch>
            <a:fillRect/>
          </a:stretch>
        </p:blipFill>
        <p:spPr bwMode="auto">
          <a:xfrm>
            <a:off x="7115281" y="1480127"/>
            <a:ext cx="1571519" cy="347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rot="5400000">
            <a:off x="1219200" y="3733800"/>
            <a:ext cx="5029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76200" y="2179638"/>
            <a:ext cx="3581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Chiếc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ròng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rọc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cấu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bao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nhiêu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phần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tử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?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phần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tử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?</a:t>
            </a:r>
            <a:endParaRPr kumimoji="0" lang="en-US" sz="2000" b="1" i="0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40" descr="untitle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352800"/>
            <a:ext cx="879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4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58140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40"/>
          <p:cNvSpPr txBox="1">
            <a:spLocks noChangeArrowheads="1"/>
          </p:cNvSpPr>
          <p:nvPr/>
        </p:nvSpPr>
        <p:spPr bwMode="auto">
          <a:xfrm>
            <a:off x="3810000" y="472440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rọc</a:t>
            </a:r>
            <a:endParaRPr lang="en-US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5814060" y="4724400"/>
            <a:ext cx="10439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b="1" dirty="0">
                <a:solidFill>
                  <a:srgbClr val="FF00FF"/>
                </a:solidFill>
                <a:latin typeface="VNI-Times" pitchFamily="2" charset="0"/>
              </a:rPr>
              <a:t>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5946021" y="4264780"/>
            <a:ext cx="621268" cy="1689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4253111" y="4340980"/>
            <a:ext cx="621268" cy="1689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6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4180" y="1676400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5" descr="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69317" y="1676400"/>
            <a:ext cx="6270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5681980" y="2907268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endParaRPr lang="en-US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3962400" y="2895600"/>
            <a:ext cx="1338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endParaRPr lang="en-US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6200000" flipH="1">
            <a:off x="4236601" y="2588379"/>
            <a:ext cx="621268" cy="1689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5989201" y="2512180"/>
            <a:ext cx="621268" cy="1689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10000" y="1143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6200" y="4465638"/>
            <a:ext cx="3581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Nhiệm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vụ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từng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phần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tử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?</a:t>
            </a:r>
            <a:endParaRPr kumimoji="0" lang="en-US" sz="2000" b="1" i="0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62400" y="5334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62400" y="5029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62400" y="5638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62400" y="5943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62400" y="6248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5" descr="flora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" descr="flora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26" grpId="0"/>
      <p:bldP spid="27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6200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Chương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IV: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CHI TIẾT MÁY VÀ LẮP GHÉP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533400"/>
            <a:ext cx="84582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24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KHÁI NIỆM CHI TIẾT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 VÀ LẮP GHÉP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1295400"/>
            <a:ext cx="3421380" cy="1112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II.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hi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lắp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ghép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nhau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như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thế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?</a:t>
            </a:r>
            <a:endParaRPr kumimoji="0" lang="en-US" sz="2800" b="1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915194" y="4038600"/>
            <a:ext cx="56380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4038600" y="1219200"/>
            <a:ext cx="4724400" cy="3276600"/>
            <a:chOff x="2160" y="960"/>
            <a:chExt cx="2880" cy="1584"/>
          </a:xfrm>
        </p:grpSpPr>
        <p:pic>
          <p:nvPicPr>
            <p:cNvPr id="7" name="Picture 35" descr="h24"/>
            <p:cNvPicPr>
              <a:picLocks noChangeAspect="1" noChangeArrowheads="1"/>
            </p:cNvPicPr>
            <p:nvPr/>
          </p:nvPicPr>
          <p:blipFill>
            <a:blip r:embed="rId2"/>
            <a:srcRect l="65373" t="8739" r="9209" b="14793"/>
            <a:stretch>
              <a:fillRect/>
            </a:stretch>
          </p:blipFill>
          <p:spPr bwMode="auto">
            <a:xfrm>
              <a:off x="3408" y="1008"/>
              <a:ext cx="95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36"/>
            <p:cNvSpPr>
              <a:spLocks noChangeShapeType="1"/>
            </p:cNvSpPr>
            <p:nvPr/>
          </p:nvSpPr>
          <p:spPr bwMode="auto">
            <a:xfrm flipV="1">
              <a:off x="4272" y="1392"/>
              <a:ext cx="105" cy="14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37"/>
            <p:cNvSpPr>
              <a:spLocks noChangeShapeType="1"/>
            </p:cNvSpPr>
            <p:nvPr/>
          </p:nvSpPr>
          <p:spPr bwMode="auto">
            <a:xfrm flipH="1">
              <a:off x="3456" y="2208"/>
              <a:ext cx="384" cy="24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Line 38"/>
            <p:cNvSpPr>
              <a:spLocks noChangeShapeType="1"/>
            </p:cNvSpPr>
            <p:nvPr/>
          </p:nvSpPr>
          <p:spPr bwMode="auto">
            <a:xfrm flipH="1" flipV="1">
              <a:off x="3408" y="1728"/>
              <a:ext cx="96" cy="19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Line 39"/>
            <p:cNvSpPr>
              <a:spLocks noChangeShapeType="1"/>
            </p:cNvSpPr>
            <p:nvPr/>
          </p:nvSpPr>
          <p:spPr bwMode="auto">
            <a:xfrm flipH="1" flipV="1">
              <a:off x="3600" y="1008"/>
              <a:ext cx="240" cy="14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40"/>
            <p:cNvSpPr txBox="1">
              <a:spLocks noChangeArrowheads="1"/>
            </p:cNvSpPr>
            <p:nvPr/>
          </p:nvSpPr>
          <p:spPr bwMode="auto">
            <a:xfrm>
              <a:off x="2160" y="2256"/>
              <a:ext cx="1632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ròng</a:t>
              </a:r>
              <a:r>
                <a:rPr lang="en-US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rọc</a:t>
              </a:r>
              <a:endParaRPr lang="en-US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41"/>
            <p:cNvSpPr txBox="1">
              <a:spLocks noChangeArrowheads="1"/>
            </p:cNvSpPr>
            <p:nvPr/>
          </p:nvSpPr>
          <p:spPr bwMode="auto">
            <a:xfrm>
              <a:off x="2784" y="1536"/>
              <a:ext cx="100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Trục</a:t>
              </a:r>
              <a:r>
                <a:rPr lang="en-US" dirty="0">
                  <a:solidFill>
                    <a:srgbClr val="FF00FF"/>
                  </a:solidFill>
                  <a:latin typeface="VNI-Times" pitchFamily="2" charset="0"/>
                </a:rPr>
                <a:t> </a:t>
              </a:r>
            </a:p>
          </p:txBody>
        </p:sp>
        <p:sp>
          <p:nvSpPr>
            <p:cNvPr id="14" name="Text Box 42"/>
            <p:cNvSpPr txBox="1">
              <a:spLocks noChangeArrowheads="1"/>
            </p:cNvSpPr>
            <p:nvPr/>
          </p:nvSpPr>
          <p:spPr bwMode="auto">
            <a:xfrm>
              <a:off x="2736" y="960"/>
              <a:ext cx="96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Móc</a:t>
              </a:r>
              <a:r>
                <a:rPr lang="en-US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treo</a:t>
              </a:r>
              <a:endParaRPr lang="en-US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43"/>
            <p:cNvSpPr txBox="1">
              <a:spLocks noChangeArrowheads="1"/>
            </p:cNvSpPr>
            <p:nvPr/>
          </p:nvSpPr>
          <p:spPr bwMode="auto">
            <a:xfrm>
              <a:off x="4224" y="1140"/>
              <a:ext cx="81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đỡ</a:t>
              </a:r>
              <a:endParaRPr lang="en-US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76200" y="2408238"/>
            <a:ext cx="3581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bộ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phận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ròng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rọc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lắp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ghép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nhau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như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thế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kumimoji="0" lang="en-US" sz="20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?</a:t>
            </a:r>
            <a:endParaRPr kumimoji="0" lang="en-US" sz="2000" b="1" i="0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47"/>
          <p:cNvSpPr>
            <a:spLocks noChangeArrowheads="1"/>
          </p:cNvSpPr>
          <p:nvPr/>
        </p:nvSpPr>
        <p:spPr bwMode="auto">
          <a:xfrm>
            <a:off x="4114800" y="4572000"/>
            <a:ext cx="5029200" cy="249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...................................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..................................</a:t>
            </a:r>
            <a:endParaRPr lang="en-US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...................................................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b="1" dirty="0">
              <a:latin typeface="VNI-Times" pitchFamily="2" charset="0"/>
            </a:endParaRPr>
          </a:p>
        </p:txBody>
      </p:sp>
      <p:sp>
        <p:nvSpPr>
          <p:cNvPr id="18" name="Text Box 48"/>
          <p:cNvSpPr txBox="1">
            <a:spLocks noChangeArrowheads="1"/>
          </p:cNvSpPr>
          <p:nvPr/>
        </p:nvSpPr>
        <p:spPr bwMode="auto">
          <a:xfrm>
            <a:off x="3657600" y="4800600"/>
            <a:ext cx="3783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19" name="Text Box 48"/>
          <p:cNvSpPr txBox="1">
            <a:spLocks noChangeArrowheads="1"/>
          </p:cNvSpPr>
          <p:nvPr/>
        </p:nvSpPr>
        <p:spPr bwMode="auto">
          <a:xfrm>
            <a:off x="3429000" y="5486400"/>
            <a:ext cx="4283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20" name="Text Box 50"/>
          <p:cNvSpPr txBox="1">
            <a:spLocks noChangeArrowheads="1"/>
          </p:cNvSpPr>
          <p:nvPr/>
        </p:nvSpPr>
        <p:spPr bwMode="auto">
          <a:xfrm>
            <a:off x="4343400" y="6172200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quay (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3" name="Picture 5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6153150"/>
            <a:ext cx="7889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1298</Words>
  <Application>Microsoft Office PowerPoint</Application>
  <PresentationFormat>On-screen Show (4:3)</PresentationFormat>
  <Paragraphs>154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.VnTime</vt:lpstr>
      <vt:lpstr>Arial</vt:lpstr>
      <vt:lpstr>Calibri</vt:lpstr>
      <vt:lpstr>Times New Roman</vt:lpstr>
      <vt:lpstr>VNI-Times</vt:lpstr>
      <vt:lpstr>Wingdings</vt:lpstr>
      <vt:lpstr>Office Theme</vt:lpstr>
      <vt:lpstr>Chương IV: CHI TIẾT MÁY VÀ LẮP GHÉP</vt:lpstr>
      <vt:lpstr>Chương IV: CHI TIẾT MÁY VÀ LẮP GHÉP</vt:lpstr>
      <vt:lpstr>Chương IV: CHI TIẾT MÁY VÀ LẮP GHÉP</vt:lpstr>
      <vt:lpstr>Chương IV: CHI TIẾT MÁY VÀ LẮP GHÉP</vt:lpstr>
      <vt:lpstr>Chương IV: CHI TIẾT MÁY VÀ LẮP GHÉP</vt:lpstr>
      <vt:lpstr>Chương IV: CHI TIẾT MÁY VÀ LẮP GHÉP</vt:lpstr>
      <vt:lpstr>Chương IV: CHI TIẾT MÁY VÀ LẮP GHÉP</vt:lpstr>
      <vt:lpstr>Chương IV: CHI TIẾT MÁY VÀ LẮP GHÉP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Em hãy cho biết những mối ghép sau là mối ghép gì ?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10</dc:creator>
  <cp:lastModifiedBy>Nguyen Xuan Dong</cp:lastModifiedBy>
  <cp:revision>76</cp:revision>
  <dcterms:created xsi:type="dcterms:W3CDTF">2021-11-12T01:00:09Z</dcterms:created>
  <dcterms:modified xsi:type="dcterms:W3CDTF">2021-11-21T16:41:40Z</dcterms:modified>
</cp:coreProperties>
</file>